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1" r:id="rId4"/>
  </p:sldMasterIdLst>
  <p:notesMasterIdLst>
    <p:notesMasterId r:id="rId39"/>
  </p:notesMasterIdLst>
  <p:sldIdLst>
    <p:sldId id="265" r:id="rId5"/>
    <p:sldId id="766" r:id="rId6"/>
    <p:sldId id="758" r:id="rId7"/>
    <p:sldId id="276" r:id="rId8"/>
    <p:sldId id="759" r:id="rId9"/>
    <p:sldId id="760" r:id="rId10"/>
    <p:sldId id="279" r:id="rId11"/>
    <p:sldId id="764" r:id="rId12"/>
    <p:sldId id="770" r:id="rId13"/>
    <p:sldId id="769" r:id="rId14"/>
    <p:sldId id="771" r:id="rId15"/>
    <p:sldId id="772" r:id="rId16"/>
    <p:sldId id="700" r:id="rId17"/>
    <p:sldId id="732" r:id="rId18"/>
    <p:sldId id="694" r:id="rId19"/>
    <p:sldId id="695" r:id="rId20"/>
    <p:sldId id="696" r:id="rId21"/>
    <p:sldId id="697" r:id="rId22"/>
    <p:sldId id="745" r:id="rId23"/>
    <p:sldId id="746" r:id="rId24"/>
    <p:sldId id="747" r:id="rId25"/>
    <p:sldId id="748" r:id="rId26"/>
    <p:sldId id="755" r:id="rId27"/>
    <p:sldId id="756" r:id="rId28"/>
    <p:sldId id="757" r:id="rId29"/>
    <p:sldId id="767" r:id="rId30"/>
    <p:sldId id="749" r:id="rId31"/>
    <p:sldId id="750" r:id="rId32"/>
    <p:sldId id="751" r:id="rId33"/>
    <p:sldId id="773" r:id="rId34"/>
    <p:sldId id="774" r:id="rId35"/>
    <p:sldId id="280" r:id="rId36"/>
    <p:sldId id="699" r:id="rId37"/>
    <p:sldId id="274" r:id="rId38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64E3D77-A9DB-6BBA-A538-9FA0FBC188C8}" name="Lloyd, Brett" initials="LB" userId="S::cwb960@mt.gov::f8f86f6c-748d-4358-96d9-55c8f918254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F7F0EE-2BF6-4D5A-A926-6FC88F127E79}" v="63" dt="2024-11-08T23:29:29.1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presProps" Target="presProps.xml"/><Relationship Id="rId45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tgov-my.sharepoint.com/personal/cwb761_mt_gov/Documents/Documents/1.%20RESPONSE/SERC/Meetings/Commission%20Meeting%20November%202024/DO%20Report%2023-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231.0.10\DESSHARE\S%20E%20R%20C\2024\LEPC%20Report\Completed%20Forms\Compiled%20Report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DO Incident Report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01-8AAF-4E68-82A1-55A708D404FE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03-8AAF-4E68-82A1-55A708D404FE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05-8AAF-4E68-82A1-55A708D404FE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07-8AAF-4E68-82A1-55A708D404FE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09-8AAF-4E68-82A1-55A708D404FE}"/>
              </c:ext>
            </c:extLst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0B-8AAF-4E68-82A1-55A708D404FE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0D-8AAF-4E68-82A1-55A708D404FE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0F-8AAF-4E68-82A1-55A708D404FE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11-8AAF-4E68-82A1-55A708D404FE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13-8AAF-4E68-82A1-55A708D404FE}"/>
              </c:ext>
            </c:extLst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15-8AAF-4E68-82A1-55A708D404FE}"/>
              </c:ext>
            </c:extLst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17-8AAF-4E68-82A1-55A708D404FE}"/>
              </c:ext>
            </c:extLst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19-8AAF-4E68-82A1-55A708D404FE}"/>
              </c:ext>
            </c:extLst>
          </c:dPt>
          <c:dPt>
            <c:idx val="13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1B-8AAF-4E68-82A1-55A708D404FE}"/>
              </c:ext>
            </c:extLst>
          </c:dPt>
          <c:dPt>
            <c:idx val="14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1D-8AAF-4E68-82A1-55A708D404FE}"/>
              </c:ext>
            </c:extLst>
          </c:dPt>
          <c:dPt>
            <c:idx val="15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1F-8AAF-4E68-82A1-55A708D404FE}"/>
              </c:ext>
            </c:extLst>
          </c:dPt>
          <c:dPt>
            <c:idx val="16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21-8AAF-4E68-82A1-55A708D404FE}"/>
              </c:ext>
            </c:extLst>
          </c:dPt>
          <c:dPt>
            <c:idx val="17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23-8AAF-4E68-82A1-55A708D404FE}"/>
              </c:ext>
            </c:extLst>
          </c:dPt>
          <c:dPt>
            <c:idx val="18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25-8AAF-4E68-82A1-55A708D404FE}"/>
              </c:ext>
            </c:extLst>
          </c:dPt>
          <c:dPt>
            <c:idx val="19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27-8AAF-4E68-82A1-55A708D404F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'[DO Report 23-24.xlsx]Summary'!$D$5:$D$24</c:f>
              <c:strCache>
                <c:ptCount val="20"/>
                <c:pt idx="0">
                  <c:v>Hazmat</c:v>
                </c:pt>
                <c:pt idx="1">
                  <c:v>Environmental</c:v>
                </c:pt>
                <c:pt idx="2">
                  <c:v>Food/Cons. Goods</c:v>
                </c:pt>
                <c:pt idx="3">
                  <c:v>Vehicle</c:v>
                </c:pt>
                <c:pt idx="4">
                  <c:v>Weather</c:v>
                </c:pt>
                <c:pt idx="5">
                  <c:v>Aircraft</c:v>
                </c:pt>
                <c:pt idx="6">
                  <c:v>Exercise</c:v>
                </c:pt>
                <c:pt idx="7">
                  <c:v>Public Health</c:v>
                </c:pt>
                <c:pt idx="8">
                  <c:v>Search and Rescue</c:v>
                </c:pt>
                <c:pt idx="9">
                  <c:v>Ag &amp; Animal Health</c:v>
                </c:pt>
                <c:pt idx="10">
                  <c:v>Fire</c:v>
                </c:pt>
                <c:pt idx="11">
                  <c:v>Law Enforcement</c:v>
                </c:pt>
                <c:pt idx="12">
                  <c:v>Other</c:v>
                </c:pt>
                <c:pt idx="13">
                  <c:v>Rail</c:v>
                </c:pt>
                <c:pt idx="14">
                  <c:v>Safety</c:v>
                </c:pt>
                <c:pt idx="15">
                  <c:v>Flood</c:v>
                </c:pt>
                <c:pt idx="16">
                  <c:v>Cyber</c:v>
                </c:pt>
                <c:pt idx="17">
                  <c:v>Dam Safety</c:v>
                </c:pt>
                <c:pt idx="18">
                  <c:v>Explosives</c:v>
                </c:pt>
                <c:pt idx="19">
                  <c:v>Warning</c:v>
                </c:pt>
              </c:strCache>
            </c:strRef>
          </c:cat>
          <c:val>
            <c:numRef>
              <c:f>'[DO Report 23-24.xlsx]Summary'!$E$5:$E$24</c:f>
              <c:numCache>
                <c:formatCode>General</c:formatCode>
                <c:ptCount val="20"/>
                <c:pt idx="0">
                  <c:v>109</c:v>
                </c:pt>
                <c:pt idx="1">
                  <c:v>84</c:v>
                </c:pt>
                <c:pt idx="2">
                  <c:v>17</c:v>
                </c:pt>
                <c:pt idx="3">
                  <c:v>17</c:v>
                </c:pt>
                <c:pt idx="4">
                  <c:v>9</c:v>
                </c:pt>
                <c:pt idx="5">
                  <c:v>7</c:v>
                </c:pt>
                <c:pt idx="6">
                  <c:v>7</c:v>
                </c:pt>
                <c:pt idx="7">
                  <c:v>6</c:v>
                </c:pt>
                <c:pt idx="8">
                  <c:v>5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2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8-8AAF-4E68-82A1-55A708D404FE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E-Plan Usage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01-095A-48D4-9527-35C60AE136E1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03-095A-48D4-9527-35C60AE136E1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05-095A-48D4-9527-35C60AE136E1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9800000"/>
                </a:lightRig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07-095A-48D4-9527-35C60AE136E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Summary!$J$3:$J$6</c:f>
              <c:strCache>
                <c:ptCount val="4"/>
                <c:pt idx="0">
                  <c:v>E-Plan Usage</c:v>
                </c:pt>
                <c:pt idx="1">
                  <c:v>Yes</c:v>
                </c:pt>
                <c:pt idx="2">
                  <c:v>Not Sure</c:v>
                </c:pt>
                <c:pt idx="3">
                  <c:v>No</c:v>
                </c:pt>
              </c:strCache>
            </c:strRef>
          </c:cat>
          <c:val>
            <c:numRef>
              <c:f>Summary!$K$3:$K$6</c:f>
              <c:numCache>
                <c:formatCode>General</c:formatCode>
                <c:ptCount val="4"/>
                <c:pt idx="1">
                  <c:v>29</c:v>
                </c:pt>
                <c:pt idx="2">
                  <c:v>7</c:v>
                </c:pt>
                <c:pt idx="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95A-48D4-9527-35C60AE136E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7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1664A4E-A069-40CA-A2EB-56FD2CEB307C}" type="datetimeFigureOut">
              <a:rPr lang="en-US" smtClean="0"/>
              <a:t>12/24/2024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4E9E3E-E02A-4B8C-B285-F7FAAD0ABE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90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 . Currently been reported and prof. opinion should change in such ways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4E9E3E-E02A-4B8C-B285-F7FAAD0ABE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967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Of note- also received two TERC reports, not included but can be in the future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FF3D36-70F7-4721-8326-CB22E2D2A34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835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D2830-F273-4060-86D4-4212F883872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720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86030-5CC8-4862-BD32-64EE76B21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80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E86A5-5193-4F6E-B814-5140BB00CB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379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D484-F614-4F83-9E0A-076B4E5CA0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38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13AC2-A539-44A5-A75A-C18879A0169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017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CBDDE-ADDB-4969-B498-C64558BF09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87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9A621-527F-4419-8114-66700E9D8B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345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A4931-8AD3-4F39-AFC6-75B2981291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79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F9D10-0EE8-4FE1-A679-2758A24CF5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5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C72B9CC-8F96-454A-86EE-0F0157364D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7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DDB1C-7DF6-4C06-BC2C-8CA3CB84B2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7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9F1CA9D-7821-47AD-A6E4-8DB98AEA0B3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81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mailto:Jake.Ganieany@mt.gov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43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67" name="Rectangle 66">
            <a:extLst>
              <a:ext uri="{FF2B5EF4-FFF2-40B4-BE49-F238E27FC236}">
                <a16:creationId xmlns:a16="http://schemas.microsoft.com/office/drawing/2014/main" id="{C4AAA502-5435-489E-9538-3A40E6C71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99" y="4550229"/>
            <a:ext cx="8181805" cy="105765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>
                <a:solidFill>
                  <a:schemeClr val="tx1">
                    <a:lumMod val="85000"/>
                    <a:lumOff val="15000"/>
                  </a:schemeClr>
                </a:solidFill>
              </a:rPr>
              <a:t>State Emergency Response Commission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5499" y="5727515"/>
            <a:ext cx="8193826" cy="5154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en-US" sz="1700" cap="all" spc="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November 12, 2024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17C556-DE95-9F0C-3D1C-6EC5F9B68C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6592" y="1315840"/>
            <a:ext cx="8187348" cy="2926976"/>
          </a:xfrm>
          <a:prstGeom prst="rect">
            <a:avLst/>
          </a:prstGeom>
          <a:noFill/>
        </p:spPr>
      </p:pic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9AC0290-4702-4519-B0F4-C2A468809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0814" y="5618770"/>
            <a:ext cx="78867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DE42378B-2E28-4810-8421-7A473A40E3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D91DD17-237F-4811-BC0E-128EB1BD7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530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9D10B5-3634-AD12-2CCA-E76F5C9242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90CFA-5863-C839-291C-2D5866958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8" y="304800"/>
            <a:ext cx="7543801" cy="1320800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Old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1FEE7-E41F-F585-5879-2494DDC18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752600"/>
            <a:ext cx="8092442" cy="4419600"/>
          </a:xfrm>
        </p:spPr>
        <p:txBody>
          <a:bodyPr vert="horz" lIns="0" tIns="45720" rIns="0" bIns="45720" rtlCol="0" anchor="t">
            <a:noAutofit/>
          </a:bodyPr>
          <a:lstStyle/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b="1" dirty="0">
                <a:cs typeface="Calibri" panose="020F0502020204030204"/>
              </a:rPr>
              <a:t>LERA Subcommittee/Workgroup</a:t>
            </a: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4000" b="1" dirty="0">
              <a:cs typeface="Calibri" panose="020F0502020204030204"/>
            </a:endParaRP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b="1" dirty="0">
                <a:cs typeface="Calibri" panose="020F0502020204030204"/>
              </a:rPr>
              <a:t>ASTM LEPC Standards</a:t>
            </a: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4000" b="1" dirty="0">
              <a:cs typeface="Calibri" panose="020F0502020204030204"/>
            </a:endParaRP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b="1" dirty="0">
                <a:cs typeface="Calibri" panose="020F0502020204030204"/>
              </a:rPr>
              <a:t>CAMEO Training Notices</a:t>
            </a:r>
            <a:endParaRPr lang="en-US" sz="2800" dirty="0">
              <a:cs typeface="Calibri" panose="020F0502020204030204"/>
            </a:endParaRP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32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481063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D1DD7D-DDD5-AA9E-00E5-74C9CE9FEA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8EE0E-7D72-ED96-2AC0-E71CD8C2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8" y="304800"/>
            <a:ext cx="7543801" cy="1320800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New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5650C-9AB1-0A6C-E541-A3B25E3B4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752600"/>
            <a:ext cx="8092442" cy="4419600"/>
          </a:xfrm>
        </p:spPr>
        <p:txBody>
          <a:bodyPr vert="horz" lIns="0" tIns="45720" rIns="0" bIns="45720" rtlCol="0" anchor="t">
            <a:noAutofit/>
          </a:bodyPr>
          <a:lstStyle/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b="1" dirty="0">
                <a:cs typeface="Calibri" panose="020F0502020204030204"/>
              </a:rPr>
              <a:t>CIMS Processes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200" b="1" dirty="0">
                <a:cs typeface="Calibri" panose="020F0502020204030204"/>
              </a:rPr>
              <a:t>Duty Officer Reporting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3200" b="1" dirty="0">
              <a:cs typeface="Calibri" panose="020F0502020204030204"/>
            </a:endParaRP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200" b="1" dirty="0">
                <a:cs typeface="Calibri" panose="020F0502020204030204"/>
              </a:rPr>
              <a:t>GIS Map Integration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3200" b="1" dirty="0">
              <a:cs typeface="Calibri" panose="020F0502020204030204"/>
            </a:endParaRP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200" b="1" dirty="0">
                <a:cs typeface="Calibri" panose="020F0502020204030204"/>
              </a:rPr>
              <a:t>Partner Awareness &amp; Coordination</a:t>
            </a: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4000" b="1" dirty="0">
              <a:cs typeface="Calibri" panose="020F0502020204030204"/>
            </a:endParaRP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32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01876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0F0B16-20BF-05BC-3357-1BE32EECF0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50723-703A-32A4-23F2-00687E805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8" y="304800"/>
            <a:ext cx="7543801" cy="1320800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New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2E8E7-2F59-F3CB-9F95-9B6F76287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752600"/>
            <a:ext cx="8092442" cy="4419600"/>
          </a:xfrm>
        </p:spPr>
        <p:txBody>
          <a:bodyPr vert="horz" lIns="0" tIns="45720" rIns="0" bIns="45720" rtlCol="0" anchor="t">
            <a:noAutofit/>
          </a:bodyPr>
          <a:lstStyle/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b="1" dirty="0">
                <a:cs typeface="Calibri" panose="020F0502020204030204"/>
              </a:rPr>
              <a:t>New HazMat Team Approvals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200" b="1" dirty="0">
                <a:cs typeface="Calibri" panose="020F0502020204030204"/>
              </a:rPr>
              <a:t>MOUs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3200" b="1" dirty="0">
              <a:cs typeface="Calibri" panose="020F0502020204030204"/>
            </a:endParaRP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200" b="1" dirty="0">
                <a:cs typeface="Calibri" panose="020F0502020204030204"/>
              </a:rPr>
              <a:t>Certifying Letters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3200" b="1" dirty="0">
              <a:cs typeface="Calibri" panose="020F0502020204030204"/>
            </a:endParaRP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200" b="1" dirty="0">
                <a:cs typeface="Calibri" panose="020F0502020204030204"/>
              </a:rPr>
              <a:t>Deployment Rates</a:t>
            </a: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4000" b="1" dirty="0">
              <a:cs typeface="Calibri" panose="020F0502020204030204"/>
            </a:endParaRP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32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06350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153400" cy="1320800"/>
          </a:xfrm>
        </p:spPr>
        <p:txBody>
          <a:bodyPr>
            <a:noAutofit/>
          </a:bodyPr>
          <a:lstStyle/>
          <a:p>
            <a:pPr algn="ctr"/>
            <a:r>
              <a:rPr lang="en-US" b="1"/>
              <a:t>*Regional Hazmat Team Approval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534401" cy="4572000"/>
          </a:xfrm>
        </p:spPr>
        <p:txBody>
          <a:bodyPr>
            <a:noAutofit/>
          </a:bodyPr>
          <a:lstStyle/>
          <a:p>
            <a:pPr marL="461963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000" dirty="0"/>
              <a:t>Regional Hazmat Team – Certifications</a:t>
            </a:r>
          </a:p>
          <a:p>
            <a:pPr marL="1141413" lvl="1" indent="-457200">
              <a:spcAft>
                <a:spcPts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sz="3000" dirty="0"/>
              <a:t>Personnel</a:t>
            </a:r>
          </a:p>
          <a:p>
            <a:pPr marL="1141413" lvl="1" indent="-457200">
              <a:spcAft>
                <a:spcPts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sz="3000" dirty="0"/>
              <a:t>Training</a:t>
            </a:r>
          </a:p>
          <a:p>
            <a:pPr marL="1141413" lvl="1" indent="-457200">
              <a:spcAft>
                <a:spcPts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sz="3000" dirty="0"/>
              <a:t>Equipment</a:t>
            </a:r>
          </a:p>
          <a:p>
            <a:pPr marL="408496" lvl="1" indent="0">
              <a:spcAft>
                <a:spcPts val="0"/>
              </a:spcAft>
              <a:buClrTx/>
              <a:buNone/>
            </a:pPr>
            <a:endParaRPr lang="en-US" sz="2800" dirty="0"/>
          </a:p>
          <a:p>
            <a:pPr marL="573088" indent="-457200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000" dirty="0"/>
              <a:t>Recommend Certification of the following teams:</a:t>
            </a:r>
          </a:p>
          <a:p>
            <a:pPr marL="1201738" lvl="1" indent="-514350">
              <a:spcAft>
                <a:spcPts val="0"/>
              </a:spcAft>
              <a:buClrTx/>
              <a:buFont typeface="Courier New" panose="02070309020205020404" pitchFamily="49" charset="0"/>
              <a:buChar char="o"/>
            </a:pPr>
            <a:r>
              <a:rPr lang="en-US" sz="3000" dirty="0"/>
              <a:t>Billings, </a:t>
            </a:r>
            <a:r>
              <a:rPr lang="en-US" sz="3000" b="1" u="sng" dirty="0"/>
              <a:t>Bozeman</a:t>
            </a:r>
            <a:r>
              <a:rPr lang="en-US" sz="3000" dirty="0"/>
              <a:t>, Great Falls, Helena, Kalispell, </a:t>
            </a:r>
            <a:r>
              <a:rPr lang="en-US" sz="3000" b="1" u="sng" dirty="0"/>
              <a:t>Missoula</a:t>
            </a:r>
          </a:p>
          <a:p>
            <a:pPr marL="687388" lvl="1" indent="0">
              <a:spcAft>
                <a:spcPts val="0"/>
              </a:spcAft>
              <a:buClrTx/>
              <a:buNone/>
            </a:pPr>
            <a:endParaRPr lang="en-US" sz="3000" dirty="0"/>
          </a:p>
          <a:p>
            <a:pPr marL="408496" lvl="1" indent="0">
              <a:spcAft>
                <a:spcPts val="0"/>
              </a:spcAft>
              <a:buClrTx/>
              <a:buNone/>
            </a:pPr>
            <a:r>
              <a:rPr lang="en-US" sz="2800" b="1" dirty="0"/>
              <a:t>* Voting Item</a:t>
            </a:r>
          </a:p>
          <a:p>
            <a:pPr marL="461963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61963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771806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8" y="304800"/>
            <a:ext cx="7787642" cy="1320800"/>
          </a:xfrm>
        </p:spPr>
        <p:txBody>
          <a:bodyPr>
            <a:noAutofit/>
          </a:bodyPr>
          <a:lstStyle/>
          <a:p>
            <a:pPr algn="ctr"/>
            <a:r>
              <a:rPr lang="en-US" b="1"/>
              <a:t>*Hazmat Team Reimbursement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534401" cy="4572000"/>
          </a:xfrm>
        </p:spPr>
        <p:txBody>
          <a:bodyPr vert="horz" lIns="0" tIns="45720" rIns="0" bIns="45720" rtlCol="0" anchor="t">
            <a:noAutofit/>
          </a:bodyPr>
          <a:lstStyle/>
          <a:p>
            <a:pPr marL="115570" indent="0">
              <a:spcAft>
                <a:spcPts val="0"/>
              </a:spcAft>
              <a:buClrTx/>
              <a:buNone/>
            </a:pPr>
            <a:endParaRPr lang="en-US" sz="3000" dirty="0">
              <a:cs typeface="Calibri" panose="020F0502020204030204"/>
            </a:endParaRP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000" dirty="0"/>
              <a:t>All teams have agreed to current rates</a:t>
            </a: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3000" dirty="0"/>
          </a:p>
          <a:p>
            <a:pPr marL="754380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2800" dirty="0">
              <a:cs typeface="Calibri" panose="020F0502020204030204"/>
            </a:endParaRPr>
          </a:p>
          <a:p>
            <a:pPr marL="754380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2800" dirty="0">
              <a:cs typeface="Calibri" panose="020F0502020204030204"/>
            </a:endParaRPr>
          </a:p>
          <a:p>
            <a:pPr marL="754380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2800" dirty="0">
              <a:cs typeface="Calibri" panose="020F0502020204030204"/>
            </a:endParaRPr>
          </a:p>
          <a:p>
            <a:pPr marL="115570" indent="0">
              <a:spcAft>
                <a:spcPts val="0"/>
              </a:spcAft>
              <a:buClrTx/>
              <a:buNone/>
            </a:pPr>
            <a:r>
              <a:rPr lang="en-US" sz="3200" b="1" dirty="0"/>
              <a:t>* Voting Item</a:t>
            </a:r>
            <a:endParaRPr lang="en-US" sz="3200" b="1" dirty="0">
              <a:cs typeface="Calibri" panose="020F0502020204030204"/>
            </a:endParaRPr>
          </a:p>
          <a:p>
            <a:pPr marL="115570" indent="0">
              <a:spcAft>
                <a:spcPts val="0"/>
              </a:spcAft>
              <a:buClrTx/>
              <a:buNone/>
            </a:pPr>
            <a:endParaRPr lang="en-US" sz="3200" dirty="0">
              <a:cs typeface="Calibri" panose="020F0502020204030204"/>
            </a:endParaRP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32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38131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/>
              <a:t>MTDES Duty Officer Report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4800601"/>
            <a:ext cx="74676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-51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State Emergency Response Commission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2657090"/>
            <a:ext cx="7467600" cy="7540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-51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November 12, 2024</a:t>
            </a:r>
          </a:p>
        </p:txBody>
      </p:sp>
    </p:spTree>
    <p:extLst>
      <p:ext uri="{BB962C8B-B14F-4D97-AF65-F5344CB8AC3E}">
        <p14:creationId xmlns:p14="http://schemas.microsoft.com/office/powerpoint/2010/main" val="3663833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5933" y="493606"/>
            <a:ext cx="5657851" cy="990600"/>
          </a:xfrm>
        </p:spPr>
        <p:txBody>
          <a:bodyPr>
            <a:noAutofit/>
          </a:bodyPr>
          <a:lstStyle/>
          <a:p>
            <a:pPr algn="ctr"/>
            <a:r>
              <a:rPr lang="en-US"/>
              <a:t>Purpose &amp; Background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/>
              <a:t>The Duty Officer is available at all hours to report incidents, coordinate resource requests and provide technical assistance for all state, local and tribal partners.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/>
              <a:t>The Duty Officer also serves as the after hours contact for MTDES and the State Emergency Coordination Center (SECC).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957751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43074" y="493606"/>
            <a:ext cx="5657851" cy="990600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2024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Autofit/>
          </a:bodyPr>
          <a:lstStyle/>
          <a:p>
            <a:pPr>
              <a:buClrTx/>
            </a:pPr>
            <a:r>
              <a:rPr lang="en-US" sz="2400" dirty="0"/>
              <a:t>Total DO Reports: </a:t>
            </a:r>
            <a:r>
              <a:rPr lang="en-US" sz="2400" b="1" dirty="0"/>
              <a:t>285</a:t>
            </a:r>
          </a:p>
          <a:p>
            <a:pPr>
              <a:buClrTx/>
            </a:pPr>
            <a:r>
              <a:rPr lang="en-US" sz="2400" dirty="0"/>
              <a:t>Number of HazMat Reports:  </a:t>
            </a:r>
            <a:r>
              <a:rPr lang="en-US" sz="2400" b="1" dirty="0"/>
              <a:t>109</a:t>
            </a:r>
          </a:p>
          <a:p>
            <a:pPr>
              <a:buClrTx/>
            </a:pPr>
            <a:r>
              <a:rPr lang="en-US" sz="2400" dirty="0"/>
              <a:t>Number of Environmental Impact:  </a:t>
            </a:r>
            <a:r>
              <a:rPr lang="en-US" sz="2400" b="1" dirty="0"/>
              <a:t>84</a:t>
            </a:r>
          </a:p>
          <a:p>
            <a:pPr>
              <a:buClrTx/>
            </a:pPr>
            <a:r>
              <a:rPr lang="en-US" sz="2400" b="1" dirty="0"/>
              <a:t>No Regional HazMat Team Deployments</a:t>
            </a:r>
          </a:p>
          <a:p>
            <a:pPr>
              <a:buClrTx/>
            </a:pPr>
            <a:endParaRPr lang="en-US" sz="2400" b="1" dirty="0"/>
          </a:p>
          <a:p>
            <a:pPr>
              <a:buClrTx/>
            </a:pPr>
            <a:r>
              <a:rPr lang="en-US" sz="2400" b="1" dirty="0"/>
              <a:t>Data could be better from improved Reporting</a:t>
            </a:r>
          </a:p>
        </p:txBody>
      </p:sp>
    </p:spTree>
    <p:extLst>
      <p:ext uri="{BB962C8B-B14F-4D97-AF65-F5344CB8AC3E}">
        <p14:creationId xmlns:p14="http://schemas.microsoft.com/office/powerpoint/2010/main" val="39163625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CD2D517-BC35-4439-AC31-06DF764F25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DD3F846-0483-40F5-A881-0C1AD2A0C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97AF3AE-186E-1936-42B8-5C88B343F2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510744"/>
              </p:ext>
            </p:extLst>
          </p:nvPr>
        </p:nvGraphicFramePr>
        <p:xfrm>
          <a:off x="599058" y="801793"/>
          <a:ext cx="7945883" cy="527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1325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LEPC Report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4800600"/>
            <a:ext cx="74676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-5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State Emergency Response Commission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38200" y="2657086"/>
            <a:ext cx="7467600" cy="7540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b="0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November 12, 2024</a:t>
            </a:r>
          </a:p>
        </p:txBody>
      </p:sp>
    </p:spTree>
    <p:extLst>
      <p:ext uri="{BB962C8B-B14F-4D97-AF65-F5344CB8AC3E}">
        <p14:creationId xmlns:p14="http://schemas.microsoft.com/office/powerpoint/2010/main" val="271503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7DE22-629A-257A-04EB-1C7910BE6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Administrative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1C929-A18F-1A3D-76ED-422A62234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Sign-in Sheet</a:t>
            </a:r>
          </a:p>
          <a:p>
            <a:r>
              <a:rPr lang="en-US" sz="3200" dirty="0"/>
              <a:t>Lunch </a:t>
            </a:r>
          </a:p>
          <a:p>
            <a:r>
              <a:rPr lang="en-US" sz="3200" dirty="0"/>
              <a:t>Safety Procedures</a:t>
            </a:r>
          </a:p>
          <a:p>
            <a:r>
              <a:rPr lang="en-US" sz="3200" dirty="0"/>
              <a:t>Restrooms &amp; Drinking Fountains</a:t>
            </a:r>
          </a:p>
          <a:p>
            <a:r>
              <a:rPr lang="en-US" sz="3200" dirty="0"/>
              <a:t>Breaks</a:t>
            </a:r>
          </a:p>
          <a:p>
            <a:r>
              <a:rPr lang="en-US" sz="3200" dirty="0"/>
              <a:t>Telephones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533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8" y="304800"/>
            <a:ext cx="7543801" cy="1320800"/>
          </a:xfrm>
        </p:spPr>
        <p:txBody>
          <a:bodyPr>
            <a:noAutofit/>
          </a:bodyPr>
          <a:lstStyle/>
          <a:p>
            <a:pPr algn="ctr"/>
            <a:r>
              <a:rPr lang="en-US"/>
              <a:t>Purpose &amp; Background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326466"/>
          </a:xfrm>
        </p:spPr>
        <p:txBody>
          <a:bodyPr>
            <a:noAutofit/>
          </a:bodyPr>
          <a:lstStyle/>
          <a:p>
            <a:pPr algn="l"/>
            <a:r>
              <a:rPr lang="en-US" sz="2800" b="1"/>
              <a:t>Purpose</a:t>
            </a:r>
            <a:r>
              <a:rPr lang="en-US" sz="2800"/>
              <a:t>: To support and oversee Local Emergency Planning Committees (LEPCs) under the Emergency Planning and Community Right-to-Know Act (EPCRA) and MCA 10-3-1204 to establish and maintain fully functional LEPCs</a:t>
            </a:r>
          </a:p>
          <a:p>
            <a:r>
              <a:rPr lang="en-US" sz="2800" b="1"/>
              <a:t>Background</a:t>
            </a:r>
            <a:r>
              <a:rPr lang="en-US" sz="2800"/>
              <a:t>:  Annual survey sent to all LEPCs (via the Chair or local Emergency Manager) and membership is collected for EPCRA required sectors along with updates on significant activities</a:t>
            </a:r>
          </a:p>
        </p:txBody>
      </p:sp>
    </p:spTree>
    <p:extLst>
      <p:ext uri="{BB962C8B-B14F-4D97-AF65-F5344CB8AC3E}">
        <p14:creationId xmlns:p14="http://schemas.microsoft.com/office/powerpoint/2010/main" val="425758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B0060-E119-EC18-05F4-7D0129CE1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LEPC Reporting Summary</a:t>
            </a:r>
            <a:br>
              <a:rPr lang="en-US" dirty="0"/>
            </a:br>
            <a:r>
              <a:rPr lang="en-US" dirty="0"/>
              <a:t>2024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63867C6-BD30-9168-A4F7-75F006A362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885338"/>
              </p:ext>
            </p:extLst>
          </p:nvPr>
        </p:nvGraphicFramePr>
        <p:xfrm>
          <a:off x="822324" y="1988240"/>
          <a:ext cx="7543801" cy="1735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4476">
                  <a:extLst>
                    <a:ext uri="{9D8B030D-6E8A-4147-A177-3AD203B41FA5}">
                      <a16:colId xmlns:a16="http://schemas.microsoft.com/office/drawing/2014/main" val="224896441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95813497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21089121"/>
                    </a:ext>
                  </a:extLst>
                </a:gridCol>
                <a:gridCol w="1127125">
                  <a:extLst>
                    <a:ext uri="{9D8B030D-6E8A-4147-A177-3AD203B41FA5}">
                      <a16:colId xmlns:a16="http://schemas.microsoft.com/office/drawing/2014/main" val="822404123"/>
                    </a:ext>
                  </a:extLst>
                </a:gridCol>
              </a:tblGrid>
              <a:tr h="578379">
                <a:tc>
                  <a:txBody>
                    <a:bodyPr/>
                    <a:lstStyle/>
                    <a:p>
                      <a:r>
                        <a:rPr lang="en-US" sz="2800"/>
                        <a:t>Reporting Summary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279340"/>
                  </a:ext>
                </a:extLst>
              </a:tr>
              <a:tr h="578379">
                <a:tc>
                  <a:txBody>
                    <a:bodyPr/>
                    <a:lstStyle/>
                    <a:p>
                      <a:r>
                        <a:rPr lang="en-US" sz="2800" dirty="0"/>
                        <a:t>Jurisdictions reporting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078869"/>
                  </a:ext>
                </a:extLst>
              </a:tr>
              <a:tr h="578379">
                <a:tc>
                  <a:txBody>
                    <a:bodyPr/>
                    <a:lstStyle/>
                    <a:p>
                      <a:r>
                        <a:rPr lang="en-US" sz="2800"/>
                        <a:t>Jurisdictions not reporting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4667642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B4B128A-3D1A-E7FA-7335-3DCF0BD7A0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433172"/>
              </p:ext>
            </p:extLst>
          </p:nvPr>
        </p:nvGraphicFramePr>
        <p:xfrm>
          <a:off x="822324" y="4267200"/>
          <a:ext cx="754380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0676">
                  <a:extLst>
                    <a:ext uri="{9D8B030D-6E8A-4147-A177-3AD203B41FA5}">
                      <a16:colId xmlns:a16="http://schemas.microsoft.com/office/drawing/2014/main" val="336671274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14982508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633268458"/>
                    </a:ext>
                  </a:extLst>
                </a:gridCol>
                <a:gridCol w="1127124">
                  <a:extLst>
                    <a:ext uri="{9D8B030D-6E8A-4147-A177-3AD203B41FA5}">
                      <a16:colId xmlns:a16="http://schemas.microsoft.com/office/drawing/2014/main" val="140189651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2800"/>
                        <a:t>Frequency LEPCs Met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9598975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sz="2800"/>
                        <a:t>Average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800"/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9723649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r>
                        <a:rPr lang="en-US" sz="2800"/>
                        <a:t>Maximum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80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800" dirty="0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513031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6593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BB820-6F89-3BE1-6A00-548C1C23F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237396"/>
          </a:xfrm>
        </p:spPr>
        <p:txBody>
          <a:bodyPr/>
          <a:lstStyle/>
          <a:p>
            <a:pPr algn="ctr"/>
            <a:r>
              <a:rPr lang="en-US" dirty="0"/>
              <a:t>LEPC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330FC-39A4-4A80-A697-5103F0907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981200"/>
            <a:ext cx="7543801" cy="4191000"/>
          </a:xfrm>
        </p:spPr>
        <p:txBody>
          <a:bodyPr vert="horz" lIns="0" tIns="45720" rIns="0" bIns="45720" rtlCol="0" anchor="t">
            <a:normAutofit/>
          </a:bodyPr>
          <a:lstStyle/>
          <a:p>
            <a:pPr marL="461645" indent="-461645">
              <a:buClrTx/>
              <a:buFont typeface="Wingdings" panose="05000000000000000000" pitchFamily="2" charset="2"/>
              <a:buChar char="Ø"/>
            </a:pPr>
            <a:r>
              <a:rPr lang="en-US" sz="2800" b="1" dirty="0">
                <a:cs typeface="Calibri"/>
              </a:rPr>
              <a:t>33 of 49 </a:t>
            </a:r>
            <a:r>
              <a:rPr lang="en-US" sz="2800" dirty="0">
                <a:cs typeface="Calibri"/>
              </a:rPr>
              <a:t>(2/3) jurisdictions reporting have 9 of the 12 community sectors.</a:t>
            </a:r>
          </a:p>
          <a:p>
            <a:pPr marL="461645" indent="-461645">
              <a:buClrTx/>
              <a:buFont typeface="Wingdings" panose="05000000000000000000" pitchFamily="2" charset="2"/>
              <a:buChar char="Ø"/>
            </a:pPr>
            <a:endParaRPr lang="en-US" sz="2800" dirty="0">
              <a:cs typeface="Calibri"/>
            </a:endParaRPr>
          </a:p>
          <a:p>
            <a:pPr marL="461645" indent="-461645">
              <a:buClrTx/>
              <a:buFont typeface="Wingdings" panose="05000000000000000000" pitchFamily="2" charset="2"/>
              <a:buChar char="Ø"/>
            </a:pPr>
            <a:r>
              <a:rPr lang="en-US" sz="2800" b="1" dirty="0">
                <a:cs typeface="Calibri"/>
              </a:rPr>
              <a:t>Least engaged was Media</a:t>
            </a:r>
            <a:r>
              <a:rPr lang="en-US" sz="2800" dirty="0">
                <a:cs typeface="Calibri"/>
              </a:rPr>
              <a:t> - 18 of 49 jurisdictions</a:t>
            </a:r>
          </a:p>
          <a:p>
            <a:pPr marL="461645" indent="-461645">
              <a:buClrTx/>
              <a:buFont typeface="Wingdings" panose="05000000000000000000" pitchFamily="2" charset="2"/>
              <a:buChar char="Ø"/>
            </a:pPr>
            <a:endParaRPr lang="en-US" sz="2800" dirty="0">
              <a:cs typeface="Calibri"/>
            </a:endParaRPr>
          </a:p>
          <a:p>
            <a:pPr marL="461645" indent="-461645">
              <a:buClrTx/>
              <a:buFont typeface="Wingdings" panose="05000000000000000000" pitchFamily="2" charset="2"/>
              <a:buChar char="Ø"/>
            </a:pPr>
            <a:r>
              <a:rPr lang="en-US" sz="2800" b="1" dirty="0">
                <a:cs typeface="Calibri"/>
              </a:rPr>
              <a:t>Area of improvement</a:t>
            </a:r>
            <a:r>
              <a:rPr lang="en-US" sz="2800" dirty="0">
                <a:cs typeface="Calibri"/>
              </a:rPr>
              <a:t> – Compile information for LEPCs that they could use to engage Media partners more.</a:t>
            </a:r>
          </a:p>
          <a:p>
            <a:pPr marL="461645" indent="-461645">
              <a:buClrTx/>
              <a:buFont typeface="Wingdings" panose="05000000000000000000" pitchFamily="2" charset="2"/>
              <a:buChar char="Ø"/>
            </a:pPr>
            <a:endParaRPr lang="en-US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2276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BB820-6F89-3BE1-6A00-548C1C23F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237396"/>
          </a:xfrm>
        </p:spPr>
        <p:txBody>
          <a:bodyPr/>
          <a:lstStyle/>
          <a:p>
            <a:pPr algn="ctr"/>
            <a:r>
              <a:rPr lang="en-US"/>
              <a:t>*LEPC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330FC-39A4-4A80-A697-5103F0907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981200"/>
            <a:ext cx="7543801" cy="4191000"/>
          </a:xfrm>
        </p:spPr>
        <p:txBody>
          <a:bodyPr vert="horz" lIns="0" tIns="45720" rIns="0" bIns="45720" rtlCol="0" anchor="t">
            <a:normAutofit/>
          </a:bodyPr>
          <a:lstStyle/>
          <a:p>
            <a:pPr marL="461645" indent="-461645">
              <a:buClrTx/>
              <a:buFont typeface="Wingdings" panose="05000000000000000000" pitchFamily="2" charset="2"/>
              <a:buChar char="Ø"/>
            </a:pPr>
            <a:r>
              <a:rPr lang="en-US" sz="2800" dirty="0">
                <a:cs typeface="Calibri"/>
              </a:rPr>
              <a:t>The following Sectors had significant increase in LEPC participation:</a:t>
            </a:r>
          </a:p>
          <a:p>
            <a:pPr marL="461645" indent="-461645">
              <a:buClrTx/>
              <a:buFont typeface="Wingdings" panose="05000000000000000000" pitchFamily="2" charset="2"/>
              <a:buChar char="Ø"/>
            </a:pPr>
            <a:endParaRPr lang="en-US" sz="2800" dirty="0">
              <a:cs typeface="Calibri"/>
            </a:endParaRPr>
          </a:p>
          <a:p>
            <a:pPr marL="383540" lvl="2" indent="0">
              <a:buClr>
                <a:srgbClr val="E48312"/>
              </a:buClr>
              <a:buNone/>
            </a:pPr>
            <a:endParaRPr lang="en-US" sz="2200" dirty="0">
              <a:cs typeface="Calibri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25E8819-25EC-70CC-02A9-F48C232854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845106"/>
              </p:ext>
            </p:extLst>
          </p:nvPr>
        </p:nvGraphicFramePr>
        <p:xfrm>
          <a:off x="2625328" y="2902148"/>
          <a:ext cx="3783924" cy="1482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1626">
                  <a:extLst>
                    <a:ext uri="{9D8B030D-6E8A-4147-A177-3AD203B41FA5}">
                      <a16:colId xmlns:a16="http://schemas.microsoft.com/office/drawing/2014/main" val="1403082087"/>
                    </a:ext>
                  </a:extLst>
                </a:gridCol>
                <a:gridCol w="1026149">
                  <a:extLst>
                    <a:ext uri="{9D8B030D-6E8A-4147-A177-3AD203B41FA5}">
                      <a16:colId xmlns:a16="http://schemas.microsoft.com/office/drawing/2014/main" val="3723855063"/>
                    </a:ext>
                  </a:extLst>
                </a:gridCol>
                <a:gridCol w="1026149">
                  <a:extLst>
                    <a:ext uri="{9D8B030D-6E8A-4147-A177-3AD203B41FA5}">
                      <a16:colId xmlns:a16="http://schemas.microsoft.com/office/drawing/2014/main" val="2300633926"/>
                    </a:ext>
                  </a:extLst>
                </a:gridCol>
              </a:tblGrid>
              <a:tr h="370582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Sector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2023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2024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7384281"/>
                  </a:ext>
                </a:extLst>
              </a:tr>
              <a:tr h="370582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Elected Officials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98%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5271997"/>
                  </a:ext>
                </a:extLst>
              </a:tr>
              <a:tr h="74116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Hospitals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79%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88%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147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1739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BB820-6F89-3BE1-6A00-548C1C23F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237396"/>
          </a:xfrm>
        </p:spPr>
        <p:txBody>
          <a:bodyPr/>
          <a:lstStyle/>
          <a:p>
            <a:pPr algn="ctr"/>
            <a:r>
              <a:rPr lang="en-US"/>
              <a:t>*LEPC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330FC-39A4-4A80-A697-5103F0907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981200"/>
            <a:ext cx="7543801" cy="4191000"/>
          </a:xfrm>
        </p:spPr>
        <p:txBody>
          <a:bodyPr vert="horz" lIns="0" tIns="45720" rIns="0" bIns="45720" rtlCol="0" anchor="t">
            <a:normAutofit/>
          </a:bodyPr>
          <a:lstStyle/>
          <a:p>
            <a:pPr marL="461645" indent="-461645">
              <a:buClrTx/>
              <a:buFont typeface="Wingdings" panose="05000000000000000000" pitchFamily="2" charset="2"/>
              <a:buChar char="Ø"/>
            </a:pPr>
            <a:r>
              <a:rPr lang="en-US" sz="2800" dirty="0">
                <a:cs typeface="Calibri"/>
              </a:rPr>
              <a:t>The following Sectors had </a:t>
            </a:r>
            <a:r>
              <a:rPr lang="en-US" sz="2800" dirty="0" err="1">
                <a:cs typeface="Calibri"/>
              </a:rPr>
              <a:t>adecrease</a:t>
            </a:r>
            <a:r>
              <a:rPr lang="en-US" sz="2800" dirty="0">
                <a:cs typeface="Calibri"/>
              </a:rPr>
              <a:t> in LEPC participation:</a:t>
            </a:r>
          </a:p>
          <a:p>
            <a:pPr marL="461645" indent="-461645" algn="ctr">
              <a:buClrTx/>
              <a:buFont typeface="Wingdings" panose="05000000000000000000" pitchFamily="2" charset="2"/>
              <a:buChar char="Ø"/>
            </a:pPr>
            <a:endParaRPr lang="en-US" sz="2800" dirty="0">
              <a:cs typeface="Calibri"/>
            </a:endParaRPr>
          </a:p>
          <a:p>
            <a:pPr marL="383540" lvl="2" indent="0">
              <a:buClr>
                <a:srgbClr val="E48312"/>
              </a:buClr>
              <a:buNone/>
            </a:pPr>
            <a:endParaRPr lang="en-US" sz="2200" dirty="0">
              <a:cs typeface="Calibri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7E0B83C-A922-E6D6-2DB0-97039B7DBE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074589"/>
              </p:ext>
            </p:extLst>
          </p:nvPr>
        </p:nvGraphicFramePr>
        <p:xfrm>
          <a:off x="2241351" y="3339703"/>
          <a:ext cx="4548672" cy="825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5946">
                  <a:extLst>
                    <a:ext uri="{9D8B030D-6E8A-4147-A177-3AD203B41FA5}">
                      <a16:colId xmlns:a16="http://schemas.microsoft.com/office/drawing/2014/main" val="1187974500"/>
                    </a:ext>
                  </a:extLst>
                </a:gridCol>
                <a:gridCol w="1161363">
                  <a:extLst>
                    <a:ext uri="{9D8B030D-6E8A-4147-A177-3AD203B41FA5}">
                      <a16:colId xmlns:a16="http://schemas.microsoft.com/office/drawing/2014/main" val="3638716398"/>
                    </a:ext>
                  </a:extLst>
                </a:gridCol>
                <a:gridCol w="1161363">
                  <a:extLst>
                    <a:ext uri="{9D8B030D-6E8A-4147-A177-3AD203B41FA5}">
                      <a16:colId xmlns:a16="http://schemas.microsoft.com/office/drawing/2014/main" val="1169164705"/>
                    </a:ext>
                  </a:extLst>
                </a:gridCol>
              </a:tblGrid>
              <a:tr h="27682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Sector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2023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2024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72089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Emergency Manage.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100%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98%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5669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Community Group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55%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49%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7492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0352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BB820-6F89-3BE1-6A00-548C1C23F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237396"/>
          </a:xfrm>
        </p:spPr>
        <p:txBody>
          <a:bodyPr/>
          <a:lstStyle/>
          <a:p>
            <a:pPr algn="ctr"/>
            <a:r>
              <a:rPr lang="en-US" dirty="0"/>
              <a:t>LEPC 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330FC-39A4-4A80-A697-5103F0907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981200"/>
            <a:ext cx="7543801" cy="4191000"/>
          </a:xfrm>
        </p:spPr>
        <p:txBody>
          <a:bodyPr vert="horz" lIns="0" tIns="45720" rIns="0" bIns="45720" rtlCol="0" anchor="t">
            <a:normAutofit/>
          </a:bodyPr>
          <a:lstStyle/>
          <a:p>
            <a:pPr marL="461645" indent="-461645">
              <a:buClrTx/>
              <a:buFont typeface="Wingdings" panose="05000000000000000000" pitchFamily="2" charset="2"/>
              <a:buChar char="Ø"/>
            </a:pPr>
            <a:r>
              <a:rPr lang="en-US" sz="2800" dirty="0"/>
              <a:t>Still see a wide variety of non-EPCRA categories represented:</a:t>
            </a:r>
          </a:p>
          <a:p>
            <a:pPr marL="461645" indent="-461645">
              <a:buClrTx/>
              <a:buFont typeface="Wingdings" panose="05000000000000000000" pitchFamily="2" charset="2"/>
              <a:buChar char="Ø"/>
            </a:pPr>
            <a:endParaRPr lang="en-US" sz="2800" dirty="0">
              <a:cs typeface="Calibri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DB2213D-2E0A-647B-C07A-6540BA612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699830"/>
              </p:ext>
            </p:extLst>
          </p:nvPr>
        </p:nvGraphicFramePr>
        <p:xfrm>
          <a:off x="2062758" y="2937867"/>
          <a:ext cx="4359183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7346">
                  <a:extLst>
                    <a:ext uri="{9D8B030D-6E8A-4147-A177-3AD203B41FA5}">
                      <a16:colId xmlns:a16="http://schemas.microsoft.com/office/drawing/2014/main" val="3582403680"/>
                    </a:ext>
                  </a:extLst>
                </a:gridCol>
                <a:gridCol w="1591837">
                  <a:extLst>
                    <a:ext uri="{9D8B030D-6E8A-4147-A177-3AD203B41FA5}">
                      <a16:colId xmlns:a16="http://schemas.microsoft.com/office/drawing/2014/main" val="86236034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Non-EPCRA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2024 Participation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2680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Floodplain Managers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49%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09869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Schools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69%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94540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Electric Utilities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41%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9837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Other Public Utilities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28%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50100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Dispatch (911)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67%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1104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Public Transit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18%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56443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Weather Service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57%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78077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National Guard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6903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Members of the Public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45%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53924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effectLst/>
                        </a:rPr>
                        <a:t>Water District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effectLst/>
                        </a:rPr>
                        <a:t>10%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5992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213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3E00694-E403-4987-8634-15F6D8E4C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dirty="0"/>
              <a:t>/</a:t>
            </a:r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42C10127-F731-380D-1B96-AFB18FB290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4083372"/>
              </p:ext>
            </p:extLst>
          </p:nvPr>
        </p:nvGraphicFramePr>
        <p:xfrm>
          <a:off x="491613" y="331838"/>
          <a:ext cx="8160773" cy="5670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64591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8" y="304800"/>
            <a:ext cx="7543801" cy="1320800"/>
          </a:xfrm>
        </p:spPr>
        <p:txBody>
          <a:bodyPr>
            <a:noAutofit/>
          </a:bodyPr>
          <a:lstStyle/>
          <a:p>
            <a:pPr algn="ctr"/>
            <a:r>
              <a:rPr lang="en-US"/>
              <a:t>Recent Activities &amp; Accomplishments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905000"/>
            <a:ext cx="7543801" cy="4267200"/>
          </a:xfrm>
        </p:spPr>
        <p:txBody>
          <a:bodyPr vert="horz" lIns="0" tIns="45720" rIns="0" bIns="45720" rtlCol="0" anchor="t">
            <a:normAutofit/>
          </a:bodyPr>
          <a:lstStyle/>
          <a:p>
            <a:pPr marL="226695" indent="-226695"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ea typeface="Calibri"/>
                <a:cs typeface="Calibri"/>
              </a:rPr>
              <a:t>DES Preparedness Bureau – Plans and Assessment Section started monitoring LEPC reports.</a:t>
            </a:r>
          </a:p>
          <a:p>
            <a:pPr marL="226695" indent="-226695"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ea typeface="Calibri"/>
                <a:cs typeface="Calibri"/>
              </a:rPr>
              <a:t>Many LEPCs also function as all-hazards or as advisory committees</a:t>
            </a:r>
          </a:p>
          <a:p>
            <a:pPr marL="226695" indent="-226695"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ea typeface="Calibri"/>
                <a:cs typeface="Calibri"/>
              </a:rPr>
              <a:t>Collaboration between LEPC and TERC</a:t>
            </a:r>
          </a:p>
          <a:p>
            <a:pPr marL="226695" indent="-226695">
              <a:buClrTx/>
              <a:buFont typeface="Arial" panose="020B0604020202020204" pitchFamily="34" charset="0"/>
              <a:buChar char="•"/>
            </a:pPr>
            <a:endParaRPr lang="en-US" sz="2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81965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905000"/>
            <a:ext cx="7543801" cy="3964094"/>
          </a:xfrm>
        </p:spPr>
        <p:txBody>
          <a:bodyPr vert="horz" lIns="0" tIns="45720" rIns="0" bIns="45720" rtlCol="0" anchor="t">
            <a:normAutofit/>
          </a:bodyPr>
          <a:lstStyle/>
          <a:p>
            <a:pPr marL="0" indent="0">
              <a:buClrTx/>
              <a:buNone/>
            </a:pPr>
            <a:r>
              <a:rPr lang="en-US" sz="2800" b="1" dirty="0"/>
              <a:t>Challenges</a:t>
            </a:r>
          </a:p>
          <a:p>
            <a:pPr marL="457200" indent="-457200">
              <a:buClrTx/>
              <a:buFont typeface="Arial" panose="020F0502020204030204" pitchFamily="34" charset="0"/>
              <a:buChar char="•"/>
            </a:pPr>
            <a:r>
              <a:rPr lang="en-US" sz="2800" b="1" dirty="0"/>
              <a:t>Engaging or retaining membership and stakeholder engagement</a:t>
            </a:r>
          </a:p>
          <a:p>
            <a:pPr marL="457200" indent="-457200">
              <a:buClrTx/>
              <a:buFont typeface="Arial" panose="020F0502020204030204" pitchFamily="34" charset="0"/>
              <a:buChar char="•"/>
            </a:pPr>
            <a:endParaRPr lang="en-US" sz="2800" b="1" dirty="0"/>
          </a:p>
          <a:p>
            <a:pPr marL="0" indent="0">
              <a:buClrTx/>
              <a:buNone/>
            </a:pPr>
            <a:r>
              <a:rPr lang="en-US" sz="2800" b="1" dirty="0"/>
              <a:t>Successes</a:t>
            </a:r>
          </a:p>
          <a:p>
            <a:pPr marL="457200" indent="-457200">
              <a:buClrTx/>
              <a:buFont typeface="Arial" panose="020F0502020204030204" pitchFamily="34" charset="0"/>
              <a:buChar char="•"/>
            </a:pPr>
            <a:r>
              <a:rPr lang="en-US" sz="2800" b="1" dirty="0"/>
              <a:t>Slow but steady progress in trying to meet purposes of LEPCs</a:t>
            </a:r>
          </a:p>
          <a:p>
            <a:pPr marL="0" indent="0">
              <a:buClrTx/>
              <a:buNone/>
            </a:pPr>
            <a:endParaRPr lang="en-US" sz="2800" b="1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22959" y="457200"/>
            <a:ext cx="7543800" cy="79276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Challenges &amp; Successes</a:t>
            </a:r>
          </a:p>
        </p:txBody>
      </p:sp>
    </p:spTree>
    <p:extLst>
      <p:ext uri="{BB962C8B-B14F-4D97-AF65-F5344CB8AC3E}">
        <p14:creationId xmlns:p14="http://schemas.microsoft.com/office/powerpoint/2010/main" val="6291788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6699B-6A26-5023-A076-2F50575FC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084996"/>
          </a:xfrm>
        </p:spPr>
        <p:txBody>
          <a:bodyPr/>
          <a:lstStyle/>
          <a:p>
            <a:pPr algn="ctr"/>
            <a:r>
              <a:rPr lang="en-US"/>
              <a:t>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C106E-52BF-241C-9D6B-02F7A5651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888" y="1905000"/>
            <a:ext cx="7517012" cy="3997523"/>
          </a:xfrm>
        </p:spPr>
        <p:txBody>
          <a:bodyPr vert="horz" lIns="0" tIns="45720" rIns="0" bIns="45720" rtlCol="0" anchor="t">
            <a:normAutofit/>
          </a:bodyPr>
          <a:lstStyle/>
          <a:p>
            <a:pPr marL="292735" lvl="1" indent="0">
              <a:spcAft>
                <a:spcPts val="600"/>
              </a:spcAft>
              <a:buClrTx/>
              <a:buNone/>
            </a:pPr>
            <a:endParaRPr lang="en-US" sz="2800" dirty="0">
              <a:ea typeface="Calibri" panose="020F0502020204030204"/>
              <a:cs typeface="Calibri" panose="020F0502020204030204"/>
            </a:endParaRPr>
          </a:p>
          <a:p>
            <a:pPr marL="292735" lvl="1" indent="0">
              <a:spcAft>
                <a:spcPts val="600"/>
              </a:spcAft>
              <a:buClrTx/>
              <a:buNone/>
            </a:pPr>
            <a:r>
              <a:rPr lang="en-US" sz="3200" dirty="0">
                <a:ea typeface="Calibri" panose="020F0502020204030204"/>
                <a:cs typeface="Calibri" panose="020F0502020204030204"/>
              </a:rPr>
              <a:t>Continue working on Outreach and Service as discussed previously.</a:t>
            </a:r>
          </a:p>
        </p:txBody>
      </p:sp>
    </p:spTree>
    <p:extLst>
      <p:ext uri="{BB962C8B-B14F-4D97-AF65-F5344CB8AC3E}">
        <p14:creationId xmlns:p14="http://schemas.microsoft.com/office/powerpoint/2010/main" val="1660220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078E7-F7F0-3E3B-6055-30B023E32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Welcome and Roll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1E8C8-CE77-3005-E311-CA4AE7400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MT DES​</a:t>
            </a:r>
          </a:p>
          <a:p>
            <a:r>
              <a:rPr lang="en-US" sz="2400" dirty="0"/>
              <a:t>MT DEQ​</a:t>
            </a:r>
          </a:p>
          <a:p>
            <a:r>
              <a:rPr lang="en-US" sz="2400" dirty="0"/>
              <a:t>MT DPHHS​</a:t>
            </a:r>
          </a:p>
          <a:p>
            <a:r>
              <a:rPr lang="en-US" sz="2400" dirty="0"/>
              <a:t>MT DOT​</a:t>
            </a:r>
          </a:p>
          <a:p>
            <a:r>
              <a:rPr lang="en-US" sz="2400" dirty="0"/>
              <a:t>TERC​</a:t>
            </a:r>
          </a:p>
          <a:p>
            <a:r>
              <a:rPr lang="en-US" sz="2400" dirty="0"/>
              <a:t>MEMA​</a:t>
            </a:r>
          </a:p>
          <a:p>
            <a:r>
              <a:rPr lang="en-US" sz="2400" dirty="0"/>
              <a:t>MT Regional Hazmat Teams​</a:t>
            </a:r>
          </a:p>
          <a:p>
            <a:r>
              <a:rPr lang="en-US" sz="2400" dirty="0"/>
              <a:t>MT State Fire Chiefs Association</a:t>
            </a:r>
          </a:p>
        </p:txBody>
      </p:sp>
    </p:spTree>
    <p:extLst>
      <p:ext uri="{BB962C8B-B14F-4D97-AF65-F5344CB8AC3E}">
        <p14:creationId xmlns:p14="http://schemas.microsoft.com/office/powerpoint/2010/main" val="28732516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C1DE3-8346-5A51-EEF2-721AD3F4A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NASTTPO 2024 Midyear Conference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2E4CD-D7AE-9E36-F9A5-90A028D1F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Overall:  still lots of work yet to be done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SERC can designate as risk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Bad expectations versus Reality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Funding: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/>
              <a:t>Many States using Fee system from Tier II reports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/>
              <a:t>Many use a category system, and some have caps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/>
              <a:t>Any Fees would need Legislature work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/>
              <a:t>Often funding needed positions and passed to locals</a:t>
            </a:r>
            <a:endParaRPr lang="en-US" sz="2800" dirty="0"/>
          </a:p>
          <a:p>
            <a:pPr marL="201168" lvl="1" indent="0">
              <a:buNone/>
            </a:pPr>
            <a:endParaRPr lang="en-US" sz="2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321592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EFA85-2646-B39D-8CEB-C6EE92E86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NASTTPO 2024 Midyear Conference Update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CDE4C-B5F7-CEC0-FAA6-95D034899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EPCRA preempts State/Local open records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Legal/suits still hitting both facilities and gov.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dirty="0"/>
              <a:t>Criminally reckless vs. negligent? Better to attend LEPC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LEPCs don’t need form to get info. Need to be </a:t>
            </a:r>
            <a:r>
              <a:rPr lang="en-US" sz="2800" dirty="0" err="1"/>
              <a:t>specificc</a:t>
            </a:r>
            <a:endParaRPr lang="en-US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/>
              <a:t>More incoming coordination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200" dirty="0"/>
              <a:t>RMP changes to increased exercises with locals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200" dirty="0"/>
              <a:t>All must coordinate annually, Cat. 1 more so that 2 &amp; 3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MORE – Contact me if interested</a:t>
            </a:r>
          </a:p>
        </p:txBody>
      </p:sp>
    </p:spTree>
    <p:extLst>
      <p:ext uri="{BB962C8B-B14F-4D97-AF65-F5344CB8AC3E}">
        <p14:creationId xmlns:p14="http://schemas.microsoft.com/office/powerpoint/2010/main" val="5882507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461963" indent="-346075">
              <a:lnSpc>
                <a:spcPct val="110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000" dirty="0"/>
              <a:t>SERC Members Round Robin</a:t>
            </a:r>
          </a:p>
          <a:p>
            <a:pPr marL="461963" indent="-346075">
              <a:lnSpc>
                <a:spcPct val="110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000" dirty="0"/>
              <a:t>Audience Questions/Discussion</a:t>
            </a:r>
          </a:p>
          <a:p>
            <a:pPr marL="461963" indent="-346075">
              <a:lnSpc>
                <a:spcPct val="110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000" dirty="0"/>
              <a:t>Closing Comments</a:t>
            </a:r>
          </a:p>
          <a:p>
            <a:pPr marL="461963" indent="-346075">
              <a:lnSpc>
                <a:spcPct val="110000"/>
              </a:lnSpc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000" dirty="0"/>
              <a:t>Next SERC Meeting </a:t>
            </a:r>
          </a:p>
          <a:p>
            <a:pPr marL="408305" lvl="1" indent="0">
              <a:lnSpc>
                <a:spcPct val="110000"/>
              </a:lnSpc>
              <a:spcAft>
                <a:spcPts val="0"/>
              </a:spcAft>
              <a:buNone/>
            </a:pPr>
            <a:r>
              <a:rPr lang="en-US" sz="2800" dirty="0"/>
              <a:t>		</a:t>
            </a:r>
            <a:r>
              <a:rPr lang="en-US" sz="2800" b="1" u="sng" dirty="0"/>
              <a:t>May 8, 2025 </a:t>
            </a:r>
            <a:r>
              <a:rPr lang="en-US" sz="2800" dirty="0"/>
              <a:t>(</a:t>
            </a:r>
            <a:r>
              <a:rPr lang="en-US" sz="2800" i="1" dirty="0"/>
              <a:t>Tentative)</a:t>
            </a:r>
            <a:endParaRPr lang="en-US" sz="2800" i="1" dirty="0"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A3AA5F-0F9B-4370-BC64-F679DC5FF8A7}"/>
              </a:ext>
            </a:extLst>
          </p:cNvPr>
          <p:cNvSpPr txBox="1"/>
          <p:nvPr/>
        </p:nvSpPr>
        <p:spPr>
          <a:xfrm>
            <a:off x="822958" y="626050"/>
            <a:ext cx="7543801" cy="725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ct val="85000"/>
              </a:lnSpc>
            </a:pPr>
            <a:r>
              <a:rPr lang="en-US" sz="4800" b="1" spc="-5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Wrap Up</a:t>
            </a:r>
          </a:p>
        </p:txBody>
      </p:sp>
    </p:spTree>
    <p:extLst>
      <p:ext uri="{BB962C8B-B14F-4D97-AF65-F5344CB8AC3E}">
        <p14:creationId xmlns:p14="http://schemas.microsoft.com/office/powerpoint/2010/main" val="4332911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478" y="2819400"/>
            <a:ext cx="7543801" cy="2192866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Brett Lloyd</a:t>
            </a:r>
          </a:p>
          <a:p>
            <a:pPr algn="ctr"/>
            <a:r>
              <a:rPr lang="en-US" sz="3200" dirty="0"/>
              <a:t>406-417-9239</a:t>
            </a:r>
          </a:p>
          <a:p>
            <a:pPr algn="ctr"/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Brett.lloyd@mt.gov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352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Thank you!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2800"/>
          </a:p>
          <a:p>
            <a:pPr algn="ctr"/>
            <a:endParaRPr lang="en-US" sz="2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CA0CF8-7579-D2B8-B0BE-714D25A264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4161" y="2256468"/>
            <a:ext cx="7261395" cy="25959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31781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8" y="304800"/>
            <a:ext cx="7543801" cy="1320800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Agenda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D17755-5A56-4BE4-85DE-8FA0BD0A2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787641" cy="4402666"/>
          </a:xfrm>
        </p:spPr>
        <p:txBody>
          <a:bodyPr>
            <a:normAutofit/>
          </a:bodyPr>
          <a:lstStyle/>
          <a:p>
            <a:r>
              <a:rPr lang="en-US" sz="2800" dirty="0"/>
              <a:t>9:00 AM – 9:15 AM	Administrative Business</a:t>
            </a:r>
          </a:p>
          <a:p>
            <a:r>
              <a:rPr lang="en-US" sz="2800" dirty="0"/>
              <a:t>9:15 AM – 10:30 AM 	Old Business</a:t>
            </a:r>
          </a:p>
          <a:p>
            <a:r>
              <a:rPr lang="en-US" sz="2800" dirty="0"/>
              <a:t>10:30 AM – 10:45 AM	Break </a:t>
            </a:r>
          </a:p>
          <a:p>
            <a:r>
              <a:rPr lang="en-US" sz="2800" dirty="0"/>
              <a:t>10:45 AM – 12:00 PM	Old Business</a:t>
            </a:r>
          </a:p>
          <a:p>
            <a:r>
              <a:rPr lang="en-US" sz="2800" dirty="0"/>
              <a:t>12:00 PM – 1:30 PM	New Business/Lunch/Break</a:t>
            </a:r>
          </a:p>
          <a:p>
            <a:r>
              <a:rPr lang="en-US" sz="2800" dirty="0"/>
              <a:t>1:30 PM – 2:00 PM 	Q&amp;A, Closing Comments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614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EBF18-0F0C-C6E9-D94D-C1285C6D9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Agenda Items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CBEA3-8CEF-7977-D1FF-B8E40E7E0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marR="0" lvl="0" indent="-342900" algn="l"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  <a:tabLst>
                <a:tab pos="182880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Welcome and Member Roll Call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  <a:tabLst>
                <a:tab pos="182880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Old Business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State Haz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Mat Plan</a:t>
            </a: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Speakers List</a:t>
            </a: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EPCRA Reporting</a:t>
            </a: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Commodity Flow Study Update</a:t>
            </a: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Outreach Survey</a:t>
            </a: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LEPC Outreach</a:t>
            </a: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LERA Subcommittee/Workgroup</a:t>
            </a: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ASTM LEPC Standards</a:t>
            </a: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CAMEO </a:t>
            </a:r>
            <a:r>
              <a:rPr lang="en-US" sz="280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Training Notices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7991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8474E-E176-631A-3480-48EA86C86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Agenda Items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2C21B-7BD8-0C51-9A14-5FB047D28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 algn="l"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  <a:tabLst>
                <a:tab pos="18288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New Business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CIMS Processes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LERA Subcommittee</a:t>
            </a: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DO Report</a:t>
            </a: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LEPC Report</a:t>
            </a:r>
          </a:p>
          <a:p>
            <a:pPr marL="742950" marR="0" lvl="1" indent="-285750" algn="l">
              <a:spcBef>
                <a:spcPts val="0"/>
              </a:spcBef>
              <a:spcAft>
                <a:spcPts val="600"/>
              </a:spcAft>
              <a:buFont typeface="+mj-lt"/>
              <a:buAutoNum type="alphaLcPeriod"/>
              <a:tabLst>
                <a:tab pos="1828800" algn="l"/>
              </a:tabLst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NASTTPO Midyear Conf. Update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600"/>
              </a:spcAft>
              <a:buFont typeface="+mj-lt"/>
              <a:buAutoNum type="romanUcPeriod"/>
              <a:tabLst>
                <a:tab pos="1828800" algn="l"/>
              </a:tabLst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Q&amp;A, Closing Comments, Next Meeting</a:t>
            </a:r>
            <a:endParaRPr lang="en-US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418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58" y="304800"/>
            <a:ext cx="7543801" cy="1320800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Old 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752600"/>
            <a:ext cx="8092442" cy="4419600"/>
          </a:xfrm>
        </p:spPr>
        <p:txBody>
          <a:bodyPr vert="horz" lIns="0" tIns="45720" rIns="0" bIns="45720" rtlCol="0" anchor="t">
            <a:noAutofit/>
          </a:bodyPr>
          <a:lstStyle/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b="1" dirty="0"/>
              <a:t>State HazMat Plan</a:t>
            </a:r>
            <a:endParaRPr lang="en-US" sz="4000" b="1" dirty="0">
              <a:cs typeface="Calibri" panose="020F0502020204030204"/>
            </a:endParaRP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b="1" dirty="0">
                <a:cs typeface="Calibri" panose="020F0502020204030204"/>
              </a:rPr>
              <a:t>Speakers List</a:t>
            </a: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b="1" dirty="0">
                <a:cs typeface="Calibri" panose="020F0502020204030204"/>
              </a:rPr>
              <a:t>EPCRA Reporting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600" b="1" dirty="0">
                <a:cs typeface="Calibri" panose="020F0502020204030204"/>
              </a:rPr>
              <a:t>304 Reports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3600" b="1" dirty="0">
                <a:cs typeface="Calibri" panose="020F0502020204030204"/>
              </a:rPr>
              <a:t>LEPC Report Changes</a:t>
            </a: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b="1" dirty="0">
                <a:cs typeface="Calibri" panose="020F0502020204030204"/>
              </a:rPr>
              <a:t>Commodity Flow Study Update</a:t>
            </a:r>
          </a:p>
        </p:txBody>
      </p:sp>
    </p:spTree>
    <p:extLst>
      <p:ext uri="{BB962C8B-B14F-4D97-AF65-F5344CB8AC3E}">
        <p14:creationId xmlns:p14="http://schemas.microsoft.com/office/powerpoint/2010/main" val="4255319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18CFE-037C-DE0A-637A-F12CE4AE4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State HazMat Plan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D566C-DD5C-F480-C388-9B1CA9CD2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Significant Feedback and Concern on Plan that calls for additional work.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Current plan is still in effect.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Current Recommendation is not to adopt updated Plan at this time.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/>
              <a:t>Workgroup to address concerns submitted and make recommendations for change.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000" dirty="0"/>
              <a:t>Request for volunteers for Workgroup</a:t>
            </a:r>
          </a:p>
        </p:txBody>
      </p:sp>
    </p:spTree>
    <p:extLst>
      <p:ext uri="{BB962C8B-B14F-4D97-AF65-F5344CB8AC3E}">
        <p14:creationId xmlns:p14="http://schemas.microsoft.com/office/powerpoint/2010/main" val="157179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44AC8D-DDDD-4BBA-99FE-1573F04574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BD170-F522-BF66-9A10-5DE220121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58" y="304800"/>
            <a:ext cx="7543801" cy="1320800"/>
          </a:xfrm>
        </p:spPr>
        <p:txBody>
          <a:bodyPr>
            <a:noAutofit/>
          </a:bodyPr>
          <a:lstStyle/>
          <a:p>
            <a:pPr algn="ctr"/>
            <a:r>
              <a:rPr lang="en-US" b="1" dirty="0"/>
              <a:t>Old Business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92309-9223-20E2-E9B8-456CC5C18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752600"/>
            <a:ext cx="8092442" cy="4419600"/>
          </a:xfrm>
        </p:spPr>
        <p:txBody>
          <a:bodyPr vert="horz" lIns="0" tIns="45720" rIns="0" bIns="45720" rtlCol="0" anchor="t">
            <a:noAutofit/>
          </a:bodyPr>
          <a:lstStyle/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b="1" dirty="0"/>
              <a:t>Outreach Survey</a:t>
            </a: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b="1" dirty="0"/>
              <a:t>LEPC Outreach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dirty="0">
                <a:cs typeface="Calibri" panose="020F0502020204030204"/>
              </a:rPr>
              <a:t>Newsletter Sections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dirty="0">
                <a:cs typeface="Calibri" panose="020F0502020204030204"/>
              </a:rPr>
              <a:t>Future Brochures &amp; 1-Pagers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dirty="0">
                <a:cs typeface="Calibri" panose="020F0502020204030204"/>
              </a:rPr>
              <a:t>Montana LEPC Handbook Update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r>
              <a:rPr lang="en-US" sz="4000" dirty="0">
                <a:cs typeface="Calibri" panose="020F0502020204030204"/>
              </a:rPr>
              <a:t>Seminars/Presentations</a:t>
            </a:r>
          </a:p>
          <a:p>
            <a:pPr marL="754253" lvl="1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2800" dirty="0">
              <a:cs typeface="Calibri" panose="020F0502020204030204"/>
            </a:endParaRPr>
          </a:p>
          <a:p>
            <a:pPr marL="461645" indent="-346075">
              <a:spcAft>
                <a:spcPts val="0"/>
              </a:spcAft>
              <a:buClrTx/>
              <a:buFont typeface="Arial" panose="020B0604020202020204" pitchFamily="34" charset="0"/>
              <a:buChar char="•"/>
            </a:pPr>
            <a:endParaRPr lang="en-US" sz="32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3042599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169ADF47378343850E02D4216C5BF4" ma:contentTypeVersion="15" ma:contentTypeDescription="Create a new document." ma:contentTypeScope="" ma:versionID="1b35d6f414d100e3e00e123b4964073a">
  <xsd:schema xmlns:xsd="http://www.w3.org/2001/XMLSchema" xmlns:xs="http://www.w3.org/2001/XMLSchema" xmlns:p="http://schemas.microsoft.com/office/2006/metadata/properties" xmlns:ns2="a1f66c10-20f4-4fb5-bec0-a484c37859f5" xmlns:ns3="8483d1ec-e3a3-4ef8-a9c2-c0e432a37990" targetNamespace="http://schemas.microsoft.com/office/2006/metadata/properties" ma:root="true" ma:fieldsID="b5d6f7f5fcc8936510621d7e1d8534f1" ns2:_="" ns3:_="">
    <xsd:import namespace="a1f66c10-20f4-4fb5-bec0-a484c37859f5"/>
    <xsd:import namespace="8483d1ec-e3a3-4ef8-a9c2-c0e432a379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SearchPropertie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f66c10-20f4-4fb5-bec0-a484c37859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5ed7e3c-a509-4d5c-98b3-887d36f9ef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83d1ec-e3a3-4ef8-a9c2-c0e432a37990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22ec8cf-e653-47a1-8bcf-96bdb72c7761}" ma:internalName="TaxCatchAll" ma:showField="CatchAllData" ma:web="8483d1ec-e3a3-4ef8-a9c2-c0e432a379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f66c10-20f4-4fb5-bec0-a484c37859f5">
      <Terms xmlns="http://schemas.microsoft.com/office/infopath/2007/PartnerControls"/>
    </lcf76f155ced4ddcb4097134ff3c332f>
    <TaxCatchAll xmlns="8483d1ec-e3a3-4ef8-a9c2-c0e432a3799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0BECA38-B6D9-4E9B-96DA-A8262681F1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f66c10-20f4-4fb5-bec0-a484c37859f5"/>
    <ds:schemaRef ds:uri="8483d1ec-e3a3-4ef8-a9c2-c0e432a379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777DB4E-5A16-4FAD-8FE4-F611C6934456}">
  <ds:schemaRefs>
    <ds:schemaRef ds:uri="http://purl.org/dc/dcmitype/"/>
    <ds:schemaRef ds:uri="http://www.w3.org/XML/1998/namespace"/>
    <ds:schemaRef ds:uri="8483d1ec-e3a3-4ef8-a9c2-c0e432a37990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a1f66c10-20f4-4fb5-bec0-a484c37859f5"/>
  </ds:schemaRefs>
</ds:datastoreItem>
</file>

<file path=customXml/itemProps3.xml><?xml version="1.0" encoding="utf-8"?>
<ds:datastoreItem xmlns:ds="http://schemas.openxmlformats.org/officeDocument/2006/customXml" ds:itemID="{EEC5EECB-7963-45F3-8119-083E68F978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2483</TotalTime>
  <Words>986</Words>
  <Application>Microsoft Office PowerPoint</Application>
  <PresentationFormat>On-screen Show (4:3)</PresentationFormat>
  <Paragraphs>249</Paragraphs>
  <Slides>34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Courier New</vt:lpstr>
      <vt:lpstr>Times New Roman</vt:lpstr>
      <vt:lpstr>Wingdings</vt:lpstr>
      <vt:lpstr>Retrospect</vt:lpstr>
      <vt:lpstr>State Emergency Response Commission </vt:lpstr>
      <vt:lpstr>Administrative Items</vt:lpstr>
      <vt:lpstr>Welcome and Roll Call</vt:lpstr>
      <vt:lpstr>Agenda</vt:lpstr>
      <vt:lpstr>Agenda Items</vt:lpstr>
      <vt:lpstr>Agenda Items</vt:lpstr>
      <vt:lpstr>Old Business</vt:lpstr>
      <vt:lpstr>State HazMat Plan Update</vt:lpstr>
      <vt:lpstr>Old Business</vt:lpstr>
      <vt:lpstr>Old Business</vt:lpstr>
      <vt:lpstr>New Business</vt:lpstr>
      <vt:lpstr>New Business</vt:lpstr>
      <vt:lpstr>*Regional Hazmat Team Approval</vt:lpstr>
      <vt:lpstr>*Hazmat Team Reimbursement Rates</vt:lpstr>
      <vt:lpstr>MTDES Duty Officer Report</vt:lpstr>
      <vt:lpstr>Purpose &amp; Background </vt:lpstr>
      <vt:lpstr>2024 Summary</vt:lpstr>
      <vt:lpstr>PowerPoint Presentation</vt:lpstr>
      <vt:lpstr>LEPC Report</vt:lpstr>
      <vt:lpstr>Purpose &amp; Background </vt:lpstr>
      <vt:lpstr>LEPC Reporting Summary 2024</vt:lpstr>
      <vt:lpstr>LEPC Membership</vt:lpstr>
      <vt:lpstr>*LEPC Membership</vt:lpstr>
      <vt:lpstr>*LEPC Membership</vt:lpstr>
      <vt:lpstr>LEPC Membership</vt:lpstr>
      <vt:lpstr>PowerPoint Presentation</vt:lpstr>
      <vt:lpstr>Recent Activities &amp; Accomplishments</vt:lpstr>
      <vt:lpstr>Challenges &amp; Successes</vt:lpstr>
      <vt:lpstr>Opportunities</vt:lpstr>
      <vt:lpstr>NASTTPO 2024 Midyear Conference Update</vt:lpstr>
      <vt:lpstr>NASTTPO 2024 Midyear Conference Update</vt:lpstr>
      <vt:lpstr>PowerPoint Presentation</vt:lpstr>
      <vt:lpstr>Questions?</vt:lpstr>
      <vt:lpstr>Thank you!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CWA022</dc:creator>
  <cp:keywords/>
  <cp:lastModifiedBy>Webster, Justin</cp:lastModifiedBy>
  <cp:revision>247</cp:revision>
  <cp:lastPrinted>2018-05-14T18:20:07Z</cp:lastPrinted>
  <dcterms:created xsi:type="dcterms:W3CDTF">2016-03-13T19:15:27Z</dcterms:created>
  <dcterms:modified xsi:type="dcterms:W3CDTF">2024-12-24T16:45:51Z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TC010690321033</vt:lpwstr>
  </property>
  <property fmtid="{D5CDD505-2E9C-101B-9397-08002B2CF9AE}" pid="3" name="ContentTypeId">
    <vt:lpwstr>0x0101005E169ADF47378343850E02D4216C5BF4</vt:lpwstr>
  </property>
  <property fmtid="{D5CDD505-2E9C-101B-9397-08002B2CF9AE}" pid="4" name="MediaServiceImageTags">
    <vt:lpwstr/>
  </property>
</Properties>
</file>